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16" r:id="rId3"/>
    <p:sldId id="311" r:id="rId4"/>
    <p:sldId id="328" r:id="rId5"/>
    <p:sldId id="326" r:id="rId6"/>
    <p:sldId id="310" r:id="rId7"/>
    <p:sldId id="312" r:id="rId8"/>
    <p:sldId id="318" r:id="rId9"/>
    <p:sldId id="313" r:id="rId10"/>
    <p:sldId id="323" r:id="rId11"/>
    <p:sldId id="319" r:id="rId12"/>
    <p:sldId id="322" r:id="rId13"/>
    <p:sldId id="324" r:id="rId14"/>
    <p:sldId id="320" r:id="rId15"/>
    <p:sldId id="315" r:id="rId16"/>
    <p:sldId id="307" r:id="rId17"/>
    <p:sldId id="321" r:id="rId18"/>
    <p:sldId id="292" r:id="rId19"/>
    <p:sldId id="305" r:id="rId20"/>
    <p:sldId id="317" r:id="rId21"/>
    <p:sldId id="325" r:id="rId22"/>
    <p:sldId id="309" r:id="rId23"/>
    <p:sldId id="308" r:id="rId24"/>
    <p:sldId id="327" r:id="rId25"/>
    <p:sldId id="30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3E4"/>
    <a:srgbClr val="3284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217" autoAdjust="0"/>
  </p:normalViewPr>
  <p:slideViewPr>
    <p:cSldViewPr>
      <p:cViewPr varScale="1">
        <p:scale>
          <a:sx n="111" d="100"/>
          <a:sy n="111" d="100"/>
        </p:scale>
        <p:origin x="66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94461-FBEE-40AD-BCD5-78794BA34359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45933-7DBF-4386-8404-E5DC4EB4F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67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5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72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31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29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69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49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93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53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16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94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8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71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602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07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10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40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02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05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25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65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54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4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7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98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45933-7DBF-4386-8404-E5DC4EB4F5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3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28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81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74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60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6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3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06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0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25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8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4A05C-D69B-4D59-A9A5-7CC2714D8B3D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C82C6-AB7F-44F3-AE8E-4BF8242AA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0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biHrlLmg0Tg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M6bZd2e6u7M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s-hM2iVRJzo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524000"/>
            <a:ext cx="914400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EE202C IoT Smart Drone</a:t>
            </a:r>
            <a:endParaRPr lang="en-US" sz="32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UCLA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76600"/>
            <a:ext cx="914400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charset="0"/>
                <a:ea typeface="Verdana" pitchFamily="34" charset="0"/>
                <a:cs typeface="Verdana" pitchFamily="34" charset="0"/>
              </a:rPr>
              <a:t>Peidong Chen, Yitian Hu, Yang Yang, Jiayu Guo 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charset="0"/>
                <a:ea typeface="Verdana" pitchFamily="34" charset="0"/>
                <a:cs typeface="Verdana" pitchFamily="34" charset="0"/>
              </a:rPr>
              <a:t>Advisor:    Prof. William Kaiser </a:t>
            </a:r>
          </a:p>
        </p:txBody>
      </p:sp>
      <p:pic>
        <p:nvPicPr>
          <p:cNvPr id="8" name="Picture 7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1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81295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 err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Beaglebone</a:t>
            </a:r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Black</a:t>
            </a: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6504" y="1037232"/>
            <a:ext cx="5487595" cy="923330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zh-CN" altLang="en-US">
                <a:latin typeface="宋体"/>
              </a:rPr>
              <a:t>Si</a:t>
            </a:r>
            <a:r>
              <a:rPr lang="en-US" altLang="zh-CN" dirty="0">
                <a:latin typeface="宋体"/>
              </a:rPr>
              <a:t>nce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there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is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no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Internet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access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for </a:t>
            </a:r>
            <a:r>
              <a:rPr lang="zh-CN" altLang="en-US">
                <a:latin typeface="宋体"/>
              </a:rPr>
              <a:t>Be</a:t>
            </a:r>
            <a:r>
              <a:rPr lang="en-US" altLang="zh-CN">
                <a:latin typeface="宋体"/>
              </a:rPr>
              <a:t>aglebone,</a:t>
            </a:r>
            <a:r>
              <a:rPr lang="zh-CN" altLang="en-US">
                <a:latin typeface="宋体"/>
              </a:rPr>
              <a:t>it should start </a:t>
            </a:r>
            <a:r>
              <a:rPr lang="en-US" altLang="zh-CN" dirty="0">
                <a:latin typeface="宋体"/>
              </a:rPr>
              <a:t>the flight controller functions when it boots.</a:t>
            </a:r>
            <a:endParaRPr lang="en-US" altLang="zh-CN" dirty="0">
              <a:latin typeface="宋体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067" y="2164356"/>
            <a:ext cx="5320545" cy="26724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613" y="5099050"/>
            <a:ext cx="5316070" cy="3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81295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Server REST API</a:t>
            </a: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25" y="6133436"/>
            <a:ext cx="1880709" cy="3829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988" y="1547813"/>
            <a:ext cx="2768047" cy="452431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en-US" i="1" dirty="0">
                <a:solidFill>
                  <a:srgbClr val="333333"/>
                </a:solidFill>
                <a:latin typeface="Calibri" charset="0"/>
              </a:rPr>
              <a:t>Commands</a:t>
            </a:r>
          </a:p>
          <a:p>
            <a:r>
              <a:rPr lang="en-US" dirty="0">
                <a:solidFill>
                  <a:srgbClr val="4F81BD"/>
                </a:solidFill>
              </a:rPr>
              <a:t>GET</a:t>
            </a:r>
            <a:r>
              <a:rPr lang="en-US" dirty="0"/>
              <a:t> 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api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/control</a:t>
            </a:r>
          </a:p>
          <a:p>
            <a:r>
              <a:rPr lang="en-US" dirty="0">
                <a:solidFill>
                  <a:srgbClr val="9BBB59"/>
                </a:solidFill>
              </a:rPr>
              <a:t>POST 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api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/control</a:t>
            </a:r>
          </a:p>
          <a:p>
            <a:endParaRPr lang="en-US" dirty="0">
              <a:solidFill>
                <a:srgbClr val="333333"/>
              </a:solidFill>
              <a:latin typeface="Calibri" charset="0"/>
            </a:endParaRPr>
          </a:p>
          <a:p>
            <a:r>
              <a:rPr lang="en-US" i="1" dirty="0">
                <a:solidFill>
                  <a:srgbClr val="333333"/>
                </a:solidFill>
                <a:latin typeface="Calibri" charset="0"/>
              </a:rPr>
              <a:t>PID tuning</a:t>
            </a:r>
          </a:p>
          <a:p>
            <a:r>
              <a:rPr lang="en-US" dirty="0">
                <a:solidFill>
                  <a:srgbClr val="4F81BD"/>
                </a:solidFill>
                <a:latin typeface="Calibri" charset="0"/>
              </a:rPr>
              <a:t>GET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api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/pid_tuning</a:t>
            </a:r>
            <a:endParaRPr lang="en-US" dirty="0">
              <a:solidFill>
                <a:srgbClr val="9BBB59"/>
              </a:solidFill>
              <a:latin typeface="Calibri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alibri" charset="0"/>
              </a:rPr>
              <a:t>POST 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api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/pid_tuning</a:t>
            </a:r>
            <a:endParaRPr lang="en-US" dirty="0">
              <a:latin typeface="Calibri" charset="0"/>
            </a:endParaRPr>
          </a:p>
          <a:p>
            <a:endParaRPr lang="en-US" dirty="0"/>
          </a:p>
          <a:p>
            <a:r>
              <a:rPr lang="en-US" i="1" dirty="0">
                <a:latin typeface="Calibri" charset="0"/>
              </a:rPr>
              <a:t>GPS</a:t>
            </a:r>
          </a:p>
          <a:p>
            <a:r>
              <a:rPr lang="en-US" dirty="0">
                <a:solidFill>
                  <a:srgbClr val="4F81BD"/>
                </a:solidFill>
                <a:latin typeface="Calibri" charset="0"/>
              </a:rPr>
              <a:t>GET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api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/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gps</a:t>
            </a:r>
            <a:endParaRPr lang="en-US" dirty="0">
              <a:latin typeface="Calibri" charset="0"/>
            </a:endParaRPr>
          </a:p>
          <a:p>
            <a:r>
              <a:rPr lang="en-US" dirty="0">
                <a:solidFill>
                  <a:srgbClr val="9BBB59"/>
                </a:solidFill>
                <a:latin typeface="Calibri" charset="0"/>
              </a:rPr>
              <a:t>POST 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api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/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gps</a:t>
            </a:r>
            <a:endParaRPr lang="en-US" dirty="0">
              <a:solidFill>
                <a:srgbClr val="333333"/>
              </a:solidFill>
              <a:latin typeface="Calibri" charset="0"/>
            </a:endParaRPr>
          </a:p>
          <a:p>
            <a:endParaRPr lang="en-US" dirty="0">
              <a:solidFill>
                <a:srgbClr val="333333"/>
              </a:solidFill>
              <a:latin typeface="Calibri" charset="0"/>
            </a:endParaRPr>
          </a:p>
          <a:p>
            <a:r>
              <a:rPr lang="en-US" i="1" dirty="0">
                <a:solidFill>
                  <a:srgbClr val="333333"/>
                </a:solidFill>
                <a:latin typeface="Calibri" charset="0"/>
              </a:rPr>
              <a:t>Camera </a:t>
            </a:r>
            <a:endParaRPr lang="en-US" dirty="0">
              <a:solidFill>
                <a:srgbClr val="333333"/>
              </a:solidFill>
              <a:latin typeface="Calibri" charset="0"/>
            </a:endParaRPr>
          </a:p>
          <a:p>
            <a:r>
              <a:rPr lang="en-US" dirty="0">
                <a:solidFill>
                  <a:srgbClr val="4F81BD"/>
                </a:solidFill>
                <a:latin typeface="Calibri" charset="0"/>
              </a:rPr>
              <a:t>GET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api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/camera</a:t>
            </a:r>
          </a:p>
          <a:p>
            <a:r>
              <a:rPr lang="en-US" dirty="0">
                <a:solidFill>
                  <a:srgbClr val="9BBB59"/>
                </a:solidFill>
                <a:latin typeface="Calibri" charset="0"/>
              </a:rPr>
              <a:t>POST </a:t>
            </a:r>
            <a:r>
              <a:rPr lang="en-US" dirty="0" err="1">
                <a:solidFill>
                  <a:srgbClr val="333333"/>
                </a:solidFill>
                <a:latin typeface="Calibri" charset="0"/>
              </a:rPr>
              <a:t>api</a:t>
            </a:r>
            <a:r>
              <a:rPr lang="en-US" dirty="0">
                <a:solidFill>
                  <a:srgbClr val="333333"/>
                </a:solidFill>
                <a:latin typeface="Calibri" charset="0"/>
              </a:rPr>
              <a:t>/camera</a:t>
            </a:r>
          </a:p>
          <a:p>
            <a:endParaRPr lang="en-US" dirty="0">
              <a:solidFill>
                <a:srgbClr val="333333"/>
              </a:solidFill>
              <a:latin typeface="Calibri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327992" y="92558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>
                <a:latin typeface="宋体"/>
              </a:rPr>
              <a:t>W</a:t>
            </a:r>
            <a:r>
              <a:rPr lang="en-US" altLang="zh-CN" dirty="0">
                <a:latin typeface="宋体"/>
              </a:rPr>
              <a:t>ritten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in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PHP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1313" y="925513"/>
            <a:ext cx="3186112" cy="1952625"/>
          </a:xfrm>
          <a:prstGeom prst="rect">
            <a:avLst/>
          </a:prstGeom>
        </p:spPr>
      </p:pic>
      <p:sp>
        <p:nvSpPr>
          <p:cNvPr id="10" name="左箭头 9"/>
          <p:cNvSpPr/>
          <p:nvPr/>
        </p:nvSpPr>
        <p:spPr>
          <a:xfrm>
            <a:off x="2417693" y="1790990"/>
            <a:ext cx="2683454" cy="3172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313" y="3015077"/>
            <a:ext cx="2806700" cy="3309702"/>
          </a:xfrm>
          <a:prstGeom prst="rect">
            <a:avLst/>
          </a:prstGeom>
        </p:spPr>
      </p:pic>
      <p:sp>
        <p:nvSpPr>
          <p:cNvPr id="26" name="左箭头 25"/>
          <p:cNvSpPr/>
          <p:nvPr/>
        </p:nvSpPr>
        <p:spPr>
          <a:xfrm>
            <a:off x="2421184" y="3232579"/>
            <a:ext cx="2683454" cy="3172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GPS Location Tracker</a:t>
            </a:r>
            <a:endParaRPr lang="zh-CN" alt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117" y="6240529"/>
            <a:ext cx="1880709" cy="3829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39409" y="2567103"/>
            <a:ext cx="556351" cy="6858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08157" y="4331850"/>
            <a:ext cx="953975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GPS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403513" y="2954852"/>
            <a:ext cx="1879709" cy="1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717365" y="3260072"/>
            <a:ext cx="0" cy="101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83" y="4366209"/>
            <a:ext cx="1179607" cy="66405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114" y="4152634"/>
            <a:ext cx="973516" cy="73284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1096648" y="4494937"/>
            <a:ext cx="658292" cy="2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94488" y="2372569"/>
            <a:ext cx="201744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/>
              <a:t>Send info to GPS tracking server</a:t>
            </a:r>
            <a:endParaRPr lang="zh-CN" altLang="en-US" sz="1600" dirty="0">
              <a:latin typeface="Calibri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6824" y="2222381"/>
            <a:ext cx="73293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/>
              <a:t>Server</a:t>
            </a:r>
            <a:endParaRPr lang="zh-CN" alt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3141983" y="3594609"/>
            <a:ext cx="75596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/>
              <a:t>HTTP</a:t>
            </a:r>
            <a:endParaRPr lang="zh-CN" altLang="en-US" sz="1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9391" y="1678996"/>
            <a:ext cx="4776867" cy="350844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94476" y="4160400"/>
            <a:ext cx="709067" cy="338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/>
              <a:t>UART</a:t>
            </a:r>
            <a:endParaRPr lang="zh-CN" altLang="en-US" sz="1600" dirty="0"/>
          </a:p>
        </p:txBody>
      </p:sp>
      <p:sp>
        <p:nvSpPr>
          <p:cNvPr id="22" name="TextBox 44"/>
          <p:cNvSpPr txBox="1"/>
          <p:nvPr/>
        </p:nvSpPr>
        <p:spPr>
          <a:xfrm rot="-60000">
            <a:off x="2566045" y="4226806"/>
            <a:ext cx="709067" cy="338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/>
              <a:t>UART</a:t>
            </a:r>
            <a:endParaRPr lang="zh-CN" altLang="en-US" sz="1600" dirty="0"/>
          </a:p>
        </p:txBody>
      </p:sp>
      <p:cxnSp>
        <p:nvCxnSpPr>
          <p:cNvPr id="25" name="Straight Arrow Connector 38"/>
          <p:cNvCxnSpPr/>
          <p:nvPr/>
        </p:nvCxnSpPr>
        <p:spPr>
          <a:xfrm flipV="1">
            <a:off x="2566045" y="4561342"/>
            <a:ext cx="658292" cy="2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9096" y="2574272"/>
            <a:ext cx="556351" cy="685800"/>
          </a:xfrm>
          <a:prstGeom prst="rect">
            <a:avLst/>
          </a:prstGeom>
        </p:spPr>
      </p:pic>
      <p:sp>
        <p:nvSpPr>
          <p:cNvPr id="28" name="TextBox 42"/>
          <p:cNvSpPr txBox="1"/>
          <p:nvPr/>
        </p:nvSpPr>
        <p:spPr>
          <a:xfrm>
            <a:off x="425028" y="2204354"/>
            <a:ext cx="732931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/>
              <a:t>Server</a:t>
            </a:r>
            <a:endParaRPr lang="zh-CN" altLang="en-US" sz="1600" dirty="0"/>
          </a:p>
        </p:txBody>
      </p:sp>
      <p:sp>
        <p:nvSpPr>
          <p:cNvPr id="5" name="文本框 28"/>
          <p:cNvSpPr txBox="1"/>
          <p:nvPr/>
        </p:nvSpPr>
        <p:spPr>
          <a:xfrm>
            <a:off x="226326" y="4940783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>
                <a:latin typeface="宋体"/>
              </a:rPr>
              <a:t>"GP</a:t>
            </a:r>
            <a:r>
              <a:rPr lang="en-US" altLang="zh-CN" dirty="0">
                <a:latin typeface="宋体"/>
              </a:rPr>
              <a:t>RMC"</a:t>
            </a:r>
            <a:r>
              <a:rPr lang="zh-CN" altLang="en-US">
                <a:latin typeface="宋体"/>
              </a:rPr>
              <a:t>form</a:t>
            </a:r>
            <a:r>
              <a:rPr lang="en-US" altLang="zh-CN">
                <a:latin typeface="宋体"/>
              </a:rPr>
              <a:t>at</a:t>
            </a:r>
            <a:endParaRPr lang="zh-CN" altLang="en-US"/>
          </a:p>
        </p:txBody>
      </p:sp>
      <p:sp>
        <p:nvSpPr>
          <p:cNvPr id="6" name="文本框 29"/>
          <p:cNvSpPr txBox="1"/>
          <p:nvPr/>
        </p:nvSpPr>
        <p:spPr>
          <a:xfrm>
            <a:off x="3346824" y="1271272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>
                <a:latin typeface="宋体"/>
              </a:rPr>
              <a:t>Ubidots: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54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GPS Tracker Demo</a:t>
            </a:r>
            <a:endParaRPr lang="zh-CN" alt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066800"/>
            <a:ext cx="7696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9920" y="1133837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3"/>
          <p:cNvSpPr txBox="1"/>
          <p:nvPr/>
        </p:nvSpPr>
        <p:spPr>
          <a:xfrm>
            <a:off x="2180284" y="1826630"/>
            <a:ext cx="4330176" cy="646331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dirty="0">
                <a:latin typeface="宋体" charset="0"/>
                <a:hlinkClick r:id="rId5"/>
              </a:rPr>
              <a:t>https://www.youtube.com/watch?v=biHrlLmg0Tg</a:t>
            </a:r>
            <a:r>
              <a:rPr lang="en-US" altLang="ZH-CN" dirty="0">
                <a:latin typeface="宋体" charset="0"/>
              </a:rPr>
              <a:t> </a:t>
            </a:r>
            <a:endParaRPr lang="en-US" altLang="ZH-CN" dirty="0"/>
          </a:p>
        </p:txBody>
      </p:sp>
      <p:sp>
        <p:nvSpPr>
          <p:cNvPr id="3" name="文本框 14"/>
          <p:cNvSpPr txBox="1"/>
          <p:nvPr/>
        </p:nvSpPr>
        <p:spPr>
          <a:xfrm>
            <a:off x="3191237" y="2906747"/>
            <a:ext cx="274320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endParaRPr lang="zh-CN" altLang="en-US" dirty="0"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0630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81295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Flight Position Control</a:t>
            </a:r>
            <a:endParaRPr lang="zh-CN" alt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44536" y="1792261"/>
            <a:ext cx="193192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宋体"/>
              </a:rPr>
              <a:t>F</a:t>
            </a:r>
            <a:r>
              <a:rPr lang="en-US" altLang="zh-CN" dirty="0">
                <a:latin typeface="宋体"/>
              </a:rPr>
              <a:t>light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Mode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Control</a:t>
            </a:r>
            <a:endParaRPr lang="zh-CN" altLang="en-US" dirty="0">
              <a:latin typeface="宋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0794" y="835974"/>
            <a:ext cx="2743200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>
                <a:latin typeface="宋体"/>
              </a:rPr>
              <a:t>Auto_flight()</a:t>
            </a:r>
            <a:endParaRPr lang="zh-CN" altLang="en-US" dirty="0">
              <a:latin typeface="宋体"/>
            </a:endParaRPr>
          </a:p>
          <a:p>
            <a:pPr algn="ctr"/>
            <a:r>
              <a:rPr lang="zh-CN" altLang="EN-US">
                <a:latin typeface="宋体"/>
              </a:rPr>
              <a:t>Ma</a:t>
            </a:r>
            <a:r>
              <a:rPr lang="en-US" altLang="ZH-CN" dirty="0">
                <a:latin typeface="宋体"/>
              </a:rPr>
              <a:t>nual_flight()</a:t>
            </a:r>
            <a:endParaRPr lang="en-US" altLang="zh-CN" dirty="0">
              <a:latin typeface="宋体"/>
            </a:endParaRPr>
          </a:p>
          <a:p>
            <a:pPr algn="ctr"/>
            <a:r>
              <a:rPr lang="en-US" altLang="ZH-CN" dirty="0">
                <a:latin typeface="宋体"/>
              </a:rPr>
              <a:t>Stop_flight()</a:t>
            </a:r>
            <a:endParaRPr lang="zh-CN" altLang="ZH-CN" dirty="0">
              <a:latin typeface="宋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44536" y="3335190"/>
            <a:ext cx="193192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宋体"/>
              </a:rPr>
              <a:t>S</a:t>
            </a:r>
            <a:r>
              <a:rPr lang="en-US" altLang="zh-CN" dirty="0">
                <a:latin typeface="宋体"/>
              </a:rPr>
              <a:t>et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 err="1">
                <a:latin typeface="宋体"/>
              </a:rPr>
              <a:t>yaw,pitch</a:t>
            </a:r>
            <a:r>
              <a:rPr lang="zh-CN" altLang="en-US" dirty="0">
                <a:latin typeface="宋体"/>
              </a:rPr>
              <a:t>, </a:t>
            </a:r>
            <a:r>
              <a:rPr lang="en-US" altLang="zh-CN" dirty="0">
                <a:latin typeface="宋体"/>
              </a:rPr>
              <a:t>raw</a:t>
            </a:r>
            <a:r>
              <a:rPr lang="en-US" altLang="zh-CN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value</a:t>
            </a:r>
            <a:endParaRPr lang="zh-CN" altLang="en-US" dirty="0">
              <a:latin typeface="宋体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4552073" y="2632925"/>
            <a:ext cx="6875" cy="68076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4552073" y="4257378"/>
            <a:ext cx="6875" cy="68076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矩形 8"/>
          <p:cNvSpPr/>
          <p:nvPr/>
        </p:nvSpPr>
        <p:spPr>
          <a:xfrm>
            <a:off x="3644536" y="4932211"/>
            <a:ext cx="193192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宋体"/>
              </a:rPr>
              <a:t>M</a:t>
            </a:r>
            <a:r>
              <a:rPr lang="en-US" altLang="zh-CN" dirty="0" err="1">
                <a:latin typeface="宋体"/>
              </a:rPr>
              <a:t>otor</a:t>
            </a:r>
            <a:r>
              <a:rPr lang="en-US" altLang="zh-CN" dirty="0">
                <a:latin typeface="宋体"/>
              </a:rPr>
              <a:t> </a:t>
            </a:r>
            <a:r>
              <a:rPr lang="zh-CN" altLang="en-US">
                <a:latin typeface="宋体"/>
              </a:rPr>
              <a:t>Output </a:t>
            </a:r>
            <a:endParaRPr lang="zh-CN" altLang="en-US" dirty="0"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8344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Series PID </a:t>
            </a:r>
            <a:r>
              <a:rPr lang="en-US" sz="2800" kern="1800" spc="50" dirty="0" err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Design&amp;Tuning</a:t>
            </a:r>
            <a:endParaRPr lang="zh-CN" alt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pic>
        <p:nvPicPr>
          <p:cNvPr id="2" name="图片 1" descr="720px-PID_en_updated_feedback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46" y="2221523"/>
            <a:ext cx="2743200" cy="1828800"/>
          </a:xfrm>
          <a:prstGeom prst="rect">
            <a:avLst/>
          </a:prstGeom>
        </p:spPr>
      </p:pic>
      <p:pic>
        <p:nvPicPr>
          <p:cNvPr id="3" name="图片 2" descr="ad135a1acd2a229d676881ad22a92157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44" y="1460135"/>
            <a:ext cx="2854569" cy="3766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2708" y="4433950"/>
            <a:ext cx="2743200" cy="156966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>
                <a:latin typeface="宋体" charset="0"/>
              </a:rPr>
              <a:t>One Loop An</a:t>
            </a:r>
            <a:r>
              <a:rPr lang="en-US" altLang="zh-CN" dirty="0" err="1">
                <a:latin typeface="宋体" charset="0"/>
              </a:rPr>
              <a:t>gle</a:t>
            </a:r>
            <a:r>
              <a:rPr lang="zh-CN" altLang="en-US" dirty="0">
                <a:latin typeface="宋体" charset="0"/>
              </a:rPr>
              <a:t> </a:t>
            </a:r>
            <a:r>
              <a:rPr lang="en-US" altLang="zh-CN" dirty="0">
                <a:latin typeface="宋体" charset="0"/>
              </a:rPr>
              <a:t>PID</a:t>
            </a:r>
            <a:r>
              <a:rPr lang="zh-CN" altLang="en-US" dirty="0">
                <a:latin typeface="宋体" charset="0"/>
              </a:rPr>
              <a:t> </a:t>
            </a:r>
            <a:r>
              <a:rPr lang="en-US" altLang="ZH-CN" dirty="0">
                <a:latin typeface="宋体" charset="0"/>
              </a:rPr>
              <a:t>controller</a:t>
            </a:r>
          </a:p>
          <a:p>
            <a:r>
              <a:rPr lang="en-US" altLang="ZH-CN" sz="1200" dirty="0">
                <a:latin typeface="宋体" charset="0"/>
              </a:rPr>
              <a:t>{I</a:t>
            </a:r>
            <a:r>
              <a:rPr lang="en-US" altLang="zh-CN" sz="1200" dirty="0">
                <a:latin typeface="宋体" charset="0"/>
              </a:rPr>
              <a:t>mperfection:</a:t>
            </a:r>
            <a:endParaRPr lang="zh-CN" altLang="en-US" sz="1200" dirty="0">
              <a:latin typeface="宋体" charset="0"/>
            </a:endParaRPr>
          </a:p>
          <a:p>
            <a:r>
              <a:rPr lang="en-US" altLang="ZH-CN" sz="1200" dirty="0">
                <a:latin typeface="宋体" charset="0"/>
              </a:rPr>
              <a:t>integral wind-up </a:t>
            </a:r>
            <a:endParaRPr lang="en-US" altLang="zh-CN" sz="1200" dirty="0">
              <a:latin typeface="宋体" charset="0"/>
            </a:endParaRPr>
          </a:p>
          <a:p>
            <a:r>
              <a:rPr lang="en-US" altLang="ZH-CN" sz="1200" dirty="0">
                <a:latin typeface="宋体" charset="0"/>
              </a:rPr>
              <a:t>Real world derivative</a:t>
            </a:r>
            <a:r>
              <a:rPr lang="en-US" altLang="zh-CN" sz="1200" dirty="0">
                <a:latin typeface="宋体" charset="0"/>
              </a:rPr>
              <a:t> </a:t>
            </a:r>
            <a:r>
              <a:rPr lang="en-US" altLang="ZH-CN" sz="1200" dirty="0">
                <a:latin typeface="宋体" charset="0"/>
              </a:rPr>
              <a:t>noise</a:t>
            </a:r>
            <a:endParaRPr lang="en-US" altLang="zh-CN" sz="1200" dirty="0">
              <a:latin typeface="宋体" charset="0"/>
            </a:endParaRPr>
          </a:p>
          <a:p>
            <a:r>
              <a:rPr lang="en-US" altLang="ZH-CN" sz="1200" dirty="0">
                <a:latin typeface="宋体" charset="0"/>
              </a:rPr>
              <a:t>Code generated </a:t>
            </a:r>
            <a:r>
              <a:rPr lang="en-US" altLang="ZH-CN" sz="1200" dirty="0" err="1">
                <a:latin typeface="宋体" charset="0"/>
              </a:rPr>
              <a:t>decay&amp;spike</a:t>
            </a:r>
            <a:r>
              <a:rPr lang="en-US" altLang="ZH-CN" sz="1200" dirty="0">
                <a:latin typeface="宋体" charset="0"/>
              </a:rPr>
              <a:t>}</a:t>
            </a:r>
            <a:r>
              <a:rPr lang="en-US" altLang="zh-CN" sz="1200" dirty="0">
                <a:latin typeface="宋体" charset="0"/>
              </a:rPr>
              <a:t> </a:t>
            </a:r>
            <a:endParaRPr lang="zh-CN" altLang="ZH-CN" sz="1200" dirty="0">
              <a:latin typeface="宋体" charset="0"/>
            </a:endParaRPr>
          </a:p>
          <a:p>
            <a:pPr algn="ctr"/>
            <a:endParaRPr lang="zh-CN" altLang="en-US" sz="1200" dirty="0">
              <a:latin typeface="宋体" charset="0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621657" y="315965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500329" y="2014808"/>
            <a:ext cx="777545" cy="4604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>
              <a:solidFill>
                <a:srgbClr val="000000"/>
              </a:solidFill>
              <a:latin typeface="宋体"/>
            </a:endParaRPr>
          </a:p>
          <a:p>
            <a:pPr algn="ctr"/>
            <a:r>
              <a:rPr lang="zh-CN" altLang="EN-US" sz="800">
                <a:solidFill>
                  <a:srgbClr val="000000"/>
                </a:solidFill>
                <a:latin typeface="宋体"/>
              </a:rPr>
              <a:t>Yaw</a:t>
            </a:r>
            <a:r>
              <a:rPr lang="zh-CN" altLang="en-US" sz="800">
                <a:solidFill>
                  <a:srgbClr val="000000"/>
                </a:solidFill>
                <a:latin typeface="宋体"/>
              </a:rPr>
              <a:t> </a:t>
            </a:r>
            <a:r>
              <a:rPr lang="zh-CN" altLang="EN-US" sz="800">
                <a:solidFill>
                  <a:srgbClr val="000000"/>
                </a:solidFill>
                <a:latin typeface="宋体"/>
              </a:rPr>
              <a:t>Pitch  Roll PID controller</a:t>
            </a:r>
            <a:endParaRPr lang="zh-CN" altLang="en-US" sz="800" dirty="0">
              <a:solidFill>
                <a:srgbClr val="000000"/>
              </a:solidFill>
              <a:latin typeface="宋体"/>
            </a:endParaRPr>
          </a:p>
          <a:p>
            <a:pPr algn="ctr"/>
            <a:endParaRPr lang="zh-CN" altLang="EN-US" sz="800" dirty="0">
              <a:solidFill>
                <a:srgbClr val="000000"/>
              </a:solidFill>
              <a:latin typeface="宋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616431" y="2000431"/>
            <a:ext cx="900801" cy="475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rgbClr val="000000"/>
                </a:solidFill>
                <a:latin typeface="宋体"/>
              </a:rPr>
              <a:t>Angular</a:t>
            </a:r>
            <a:r>
              <a:rPr lang="zh-CN" altLang="en-US" sz="800" dirty="0">
                <a:solidFill>
                  <a:srgbClr val="000000"/>
                </a:solidFill>
                <a:latin typeface="宋体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宋体"/>
              </a:rPr>
              <a:t>velocity</a:t>
            </a:r>
            <a:r>
              <a:rPr lang="zh-CN" altLang="en-US" sz="800" dirty="0">
                <a:solidFill>
                  <a:srgbClr val="000000"/>
                </a:solidFill>
                <a:latin typeface="宋体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宋体"/>
              </a:rPr>
              <a:t>PID</a:t>
            </a:r>
            <a:r>
              <a:rPr lang="zh-CN" altLang="en-US" sz="800" dirty="0">
                <a:solidFill>
                  <a:srgbClr val="000000"/>
                </a:solidFill>
                <a:latin typeface="宋体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宋体"/>
              </a:rPr>
              <a:t>controller</a:t>
            </a:r>
            <a:endParaRPr lang="zh-CN" altLang="en-US" sz="800" dirty="0">
              <a:latin typeface="宋体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43491" y="2000431"/>
            <a:ext cx="777545" cy="4604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" dirty="0">
              <a:solidFill>
                <a:srgbClr val="000000"/>
              </a:solidFill>
              <a:latin typeface="宋体"/>
            </a:endParaRPr>
          </a:p>
          <a:p>
            <a:pPr algn="ctr"/>
            <a:r>
              <a:rPr lang="zh-CN" altLang="en-US" sz="800">
                <a:solidFill>
                  <a:srgbClr val="000000"/>
                </a:solidFill>
                <a:latin typeface="宋体"/>
              </a:rPr>
              <a:t>ESC </a:t>
            </a:r>
            <a:r>
              <a:rPr lang="en-US" altLang="EN-US" sz="800" dirty="0">
                <a:solidFill>
                  <a:srgbClr val="000000"/>
                </a:solidFill>
                <a:latin typeface="宋体"/>
              </a:rPr>
              <a:t>propeller</a:t>
            </a:r>
            <a:r>
              <a:rPr lang="zh-CN" altLang="EN-US" sz="800" dirty="0">
                <a:solidFill>
                  <a:srgbClr val="000000"/>
                </a:solidFill>
                <a:latin typeface="宋体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宋体"/>
              </a:rPr>
              <a:t>module</a:t>
            </a:r>
            <a:endParaRPr lang="zh-CN" altLang="en-US" sz="800" dirty="0">
              <a:solidFill>
                <a:srgbClr val="000000"/>
              </a:solidFill>
              <a:latin typeface="宋体"/>
            </a:endParaRPr>
          </a:p>
          <a:p>
            <a:pPr algn="ctr"/>
            <a:endParaRPr lang="zh-CN" altLang="EN-US" sz="800" dirty="0">
              <a:solidFill>
                <a:srgbClr val="000000"/>
              </a:solidFill>
              <a:latin typeface="宋体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6278563" y="2266412"/>
            <a:ext cx="339306" cy="143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7515765" y="2235501"/>
            <a:ext cx="447135" cy="575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椭圆 13"/>
          <p:cNvSpPr/>
          <p:nvPr/>
        </p:nvSpPr>
        <p:spPr>
          <a:xfrm>
            <a:off x="8192399" y="2854655"/>
            <a:ext cx="884717" cy="6186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>
                <a:solidFill>
                  <a:srgbClr val="000000"/>
                </a:solidFill>
                <a:latin typeface="宋体"/>
              </a:rPr>
              <a:t>9</a:t>
            </a:r>
            <a:r>
              <a:rPr lang="zh-CN" altLang="en-US" sz="800">
                <a:solidFill>
                  <a:srgbClr val="000000"/>
                </a:solidFill>
                <a:latin typeface="宋体"/>
              </a:rPr>
              <a:t> </a:t>
            </a:r>
            <a:r>
              <a:rPr lang="zh-CN" altLang="EN-US" sz="800">
                <a:solidFill>
                  <a:srgbClr val="000000"/>
                </a:solidFill>
                <a:latin typeface="宋体"/>
              </a:rPr>
              <a:t>Dof</a:t>
            </a:r>
            <a:r>
              <a:rPr lang="zh-CN" altLang="en-US" sz="800">
                <a:solidFill>
                  <a:srgbClr val="000000"/>
                </a:solidFill>
                <a:latin typeface="宋体"/>
              </a:rPr>
              <a:t> </a:t>
            </a:r>
            <a:r>
              <a:rPr lang="zh-CN" altLang="EN-US" sz="800">
                <a:solidFill>
                  <a:srgbClr val="000000"/>
                </a:solidFill>
                <a:latin typeface="宋体"/>
              </a:rPr>
              <a:t>sensor</a:t>
            </a:r>
            <a:r>
              <a:rPr lang="zh-CN" altLang="EN-US">
                <a:solidFill>
                  <a:srgbClr val="000000"/>
                </a:solidFill>
                <a:latin typeface="宋体"/>
              </a:rPr>
              <a:t> </a:t>
            </a:r>
            <a:endParaRPr lang="zh-CN" altLang="EN-US" dirty="0">
              <a:solidFill>
                <a:srgbClr val="000000"/>
              </a:solidFill>
              <a:latin typeface="宋体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8719868" y="2157353"/>
            <a:ext cx="1438" cy="69874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689012" y="3094951"/>
            <a:ext cx="487392" cy="575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矩形 18"/>
          <p:cNvSpPr/>
          <p:nvPr/>
        </p:nvSpPr>
        <p:spPr>
          <a:xfrm>
            <a:off x="6998060" y="3008642"/>
            <a:ext cx="692689" cy="1809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000000"/>
                </a:solidFill>
                <a:latin typeface="宋体"/>
              </a:rPr>
              <a:t>fi</a:t>
            </a:r>
            <a:r>
              <a:rPr lang="en-US" altLang="ZH-CN" sz="1200" dirty="0" err="1">
                <a:solidFill>
                  <a:srgbClr val="000000"/>
                </a:solidFill>
                <a:latin typeface="宋体"/>
              </a:rPr>
              <a:t>lter</a:t>
            </a:r>
            <a:endParaRPr lang="zh-CN" altLang="ZH-CN" sz="1200" dirty="0">
              <a:latin typeface="宋体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42981" y="3664761"/>
            <a:ext cx="807288" cy="1814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rgbClr val="000000"/>
                </a:solidFill>
                <a:latin typeface="宋体"/>
              </a:rPr>
              <a:t>M</a:t>
            </a:r>
            <a:r>
              <a:rPr lang="en-US" altLang="zh-CN" sz="1200" dirty="0">
                <a:solidFill>
                  <a:srgbClr val="000000"/>
                </a:solidFill>
                <a:latin typeface="宋体"/>
              </a:rPr>
              <a:t>ARG</a:t>
            </a:r>
            <a:endParaRPr lang="zh-CN" altLang="en-US" sz="1200" dirty="0">
              <a:solidFill>
                <a:srgbClr val="000000"/>
              </a:solidFill>
              <a:latin typeface="宋体"/>
            </a:endParaRPr>
          </a:p>
          <a:p>
            <a:pPr algn="ctr"/>
            <a:r>
              <a:rPr lang="zh-CN" altLang="EN-US" sz="1200">
                <a:solidFill>
                  <a:srgbClr val="000000"/>
                </a:solidFill>
                <a:latin typeface="宋体"/>
              </a:rPr>
              <a:t>fi</a:t>
            </a:r>
            <a:r>
              <a:rPr lang="en-US" altLang="ZH-CN" sz="1200" dirty="0" err="1">
                <a:solidFill>
                  <a:srgbClr val="000000"/>
                </a:solidFill>
                <a:latin typeface="宋体"/>
              </a:rPr>
              <a:t>lter</a:t>
            </a:r>
            <a:endParaRPr lang="zh-CN" altLang="ZH-CN" sz="1200" dirty="0">
              <a:latin typeface="宋体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6378165" y="3145268"/>
            <a:ext cx="616788" cy="575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文本框 19"/>
          <p:cNvSpPr txBox="1"/>
          <p:nvPr/>
        </p:nvSpPr>
        <p:spPr>
          <a:xfrm>
            <a:off x="6528878" y="2637706"/>
            <a:ext cx="94597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 sz="1200">
                <a:latin typeface="宋体"/>
              </a:rPr>
              <a:t>Gyro:Ω</a:t>
            </a:r>
            <a:r>
              <a:rPr lang="zh-CN" altLang="en-US">
                <a:latin typeface="宋体"/>
              </a:rPr>
              <a:t>​​​</a:t>
            </a:r>
            <a:endParaRPr lang="zh-CN" altLang="en-US" dirty="0">
              <a:latin typeface="宋体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7345272" y="2463550"/>
            <a:ext cx="1438" cy="530524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7575015" y="3322050"/>
            <a:ext cx="667109" cy="43994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文本框 25"/>
          <p:cNvSpPr txBox="1"/>
          <p:nvPr/>
        </p:nvSpPr>
        <p:spPr>
          <a:xfrm>
            <a:off x="6243368" y="3188359"/>
            <a:ext cx="1003540" cy="276999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 sz="1200" dirty="0">
                <a:latin typeface="宋体"/>
              </a:rPr>
              <a:t>1</a:t>
            </a:r>
            <a:r>
              <a:rPr lang="en-US" altLang="zh-CN" sz="1200" dirty="0">
                <a:latin typeface="宋体"/>
              </a:rPr>
              <a:t>/s 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5450547" y="2915189"/>
            <a:ext cx="1399217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>
                <a:latin typeface="宋体"/>
              </a:rPr>
              <a:t>Θ</a:t>
            </a:r>
            <a:endParaRPr lang="zh-CN" altLang="en-US" dirty="0">
              <a:latin typeface="宋体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6145002" y="3247170"/>
            <a:ext cx="544901" cy="48020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5524098" y="2501846"/>
            <a:ext cx="544901" cy="48020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961178" y="2244846"/>
            <a:ext cx="533401" cy="143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文本框 30"/>
          <p:cNvSpPr txBox="1"/>
          <p:nvPr/>
        </p:nvSpPr>
        <p:spPr>
          <a:xfrm>
            <a:off x="4110487" y="2364902"/>
            <a:ext cx="1694191" cy="41549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 sz="1050">
                <a:latin typeface="宋体"/>
              </a:rPr>
              <a:t>Angular </a:t>
            </a:r>
            <a:r>
              <a:rPr lang="en-US" altLang="zh-CN" sz="1050" dirty="0">
                <a:latin typeface="宋体"/>
              </a:rPr>
              <a:t>input</a:t>
            </a:r>
            <a:r>
              <a:rPr lang="zh-CN" altLang="en-US" sz="1050" dirty="0">
                <a:latin typeface="宋体"/>
              </a:rPr>
              <a:t> </a:t>
            </a:r>
            <a:r>
              <a:rPr lang="en-US" altLang="zh-CN" sz="1050" dirty="0">
                <a:latin typeface="宋体"/>
              </a:rPr>
              <a:t>reference</a:t>
            </a:r>
            <a:endParaRPr lang="zh-CN" altLang="EN-US" dirty="0">
              <a:latin typeface="宋体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44401" y="4403725"/>
            <a:ext cx="2988424" cy="92392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altLang="zh-CN" dirty="0">
                <a:latin typeface="宋体"/>
                <a:ea typeface="宋体"/>
              </a:rPr>
              <a:t>Outer Loop Angle PID &amp; Inner Loop Angular velocity PID controller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3006306" y="3777872"/>
            <a:ext cx="2743200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altLang="zh-CN" dirty="0">
                <a:latin typeface="宋体" charset="0"/>
              </a:rPr>
              <a:t>Non-symmetric/large signal</a:t>
            </a:r>
            <a:endParaRPr lang="zh-CN" altLang="en-US" dirty="0">
              <a:latin typeface="宋体" charset="0"/>
            </a:endParaRPr>
          </a:p>
          <a:p>
            <a:pPr algn="ctr"/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6356080" y="3899798"/>
            <a:ext cx="1564257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 sz="1200">
                <a:latin typeface="宋体"/>
              </a:rPr>
              <a:t>Hig</a:t>
            </a:r>
            <a:r>
              <a:rPr lang="en-US" altLang="ZH-CN" sz="1200" dirty="0">
                <a:latin typeface="宋体"/>
              </a:rPr>
              <a:t>her</a:t>
            </a:r>
            <a:r>
              <a:rPr lang="zh-CN" altLang="EN-US" sz="1200" dirty="0">
                <a:latin typeface="宋体"/>
              </a:rPr>
              <a:t> </a:t>
            </a:r>
            <a:r>
              <a:rPr lang="en-US" altLang="ZH-CN" sz="1200" dirty="0">
                <a:latin typeface="宋体"/>
              </a:rPr>
              <a:t>sampling</a:t>
            </a:r>
            <a:r>
              <a:rPr lang="zh-CN" altLang="EN-US" sz="1200" dirty="0">
                <a:latin typeface="宋体"/>
              </a:rPr>
              <a:t> </a:t>
            </a:r>
            <a:r>
              <a:rPr lang="en-US" altLang="ZH-CN" sz="1200" dirty="0">
                <a:latin typeface="宋体"/>
              </a:rPr>
              <a:t>rate</a:t>
            </a:r>
            <a:endParaRPr lang="zh-CN" altLang="ZH-CN" sz="1200" dirty="0"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59799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Series PID</a:t>
            </a:r>
            <a:endParaRPr lang="zh-CN" alt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066800"/>
            <a:ext cx="7696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2667000" y="2121068"/>
            <a:ext cx="47320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图片 6" descr="20130506123823549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10" y="1066800"/>
            <a:ext cx="3022678" cy="393131"/>
          </a:xfrm>
          <a:prstGeom prst="rect">
            <a:avLst/>
          </a:prstGeom>
        </p:spPr>
      </p:pic>
      <p:pic>
        <p:nvPicPr>
          <p:cNvPr id="8" name="图片 7" descr="20130518182313419.png"/>
          <p:cNvPicPr>
            <a:picLocks noChangeAspect="1"/>
          </p:cNvPicPr>
          <p:nvPr/>
        </p:nvPicPr>
        <p:blipFill>
          <a:blip r:embed="rId6"/>
          <a:srcRect l="-82" t="-135" r="7962" b="78962"/>
          <a:stretch>
            <a:fillRect/>
          </a:stretch>
        </p:blipFill>
        <p:spPr>
          <a:xfrm>
            <a:off x="430907" y="1696856"/>
            <a:ext cx="2319693" cy="48493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66788" y="2382838"/>
            <a:ext cx="519023" cy="289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19917" y="2938806"/>
            <a:ext cx="2743200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zh-CN" altLang="en-US">
                <a:latin typeface="宋体"/>
              </a:rPr>
              <a:t>PIDsetse</a:t>
            </a:r>
            <a:r>
              <a:rPr lang="en-US" altLang="EN-US" dirty="0" err="1">
                <a:latin typeface="宋体"/>
              </a:rPr>
              <a:t>tpoint</a:t>
            </a:r>
            <a:r>
              <a:rPr lang="en-US" altLang="EN-US" dirty="0">
                <a:latin typeface="宋体"/>
              </a:rPr>
              <a:t>();</a:t>
            </a:r>
            <a:endParaRPr lang="zh-CN" altLang="EN-US" dirty="0">
              <a:latin typeface="宋体"/>
            </a:endParaRPr>
          </a:p>
          <a:p>
            <a:r>
              <a:rPr lang="zh-CN" altLang="EN-US">
                <a:latin typeface="宋体"/>
              </a:rPr>
              <a:t>P</a:t>
            </a:r>
            <a:r>
              <a:rPr lang="en-US" altLang="zh-CN" dirty="0" err="1">
                <a:latin typeface="宋体"/>
              </a:rPr>
              <a:t>IDsettunings</a:t>
            </a:r>
            <a:r>
              <a:rPr lang="en-US" altLang="zh-CN" dirty="0">
                <a:latin typeface="宋体"/>
              </a:rPr>
              <a:t>();</a:t>
            </a:r>
            <a:endParaRPr lang="zh-CN" altLang="en-US" dirty="0">
              <a:latin typeface="宋体"/>
            </a:endParaRPr>
          </a:p>
          <a:p>
            <a:r>
              <a:rPr lang="zh-CN" altLang="EN-US">
                <a:latin typeface="宋体"/>
              </a:rPr>
              <a:t>PIDRun</a:t>
            </a:r>
            <a:r>
              <a:rPr lang="en-US" altLang="zh-CN" dirty="0">
                <a:latin typeface="宋体"/>
              </a:rPr>
              <a:t>(); </a:t>
            </a:r>
            <a:endParaRPr lang="zh-CN" altLang="EN-US" dirty="0">
              <a:latin typeface="宋体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917" y="2177878"/>
            <a:ext cx="8354523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altLang="zh-CN" dirty="0" err="1">
                <a:latin typeface="宋体" charset="0"/>
              </a:rPr>
              <a:t>pidData</a:t>
            </a:r>
            <a:r>
              <a:rPr lang="en-US" altLang="zh-CN" dirty="0">
                <a:latin typeface="宋体" charset="0"/>
              </a:rPr>
              <a:t>-&gt;output= </a:t>
            </a:r>
            <a:r>
              <a:rPr lang="en-US" altLang="ZH-CN" dirty="0" err="1">
                <a:latin typeface="宋体" charset="0"/>
              </a:rPr>
              <a:t>pidData</a:t>
            </a:r>
            <a:r>
              <a:rPr lang="en-US" altLang="ZH-CN" dirty="0">
                <a:latin typeface="宋体" charset="0"/>
              </a:rPr>
              <a:t>-&gt;</a:t>
            </a:r>
            <a:r>
              <a:rPr lang="en-US" altLang="ZH-CN" dirty="0" err="1">
                <a:latin typeface="宋体" charset="0"/>
              </a:rPr>
              <a:t>prevOutput</a:t>
            </a:r>
            <a:r>
              <a:rPr lang="en-US" altLang="ZH-CN" dirty="0">
                <a:latin typeface="宋体" charset="0"/>
              </a:rPr>
              <a:t>+ </a:t>
            </a:r>
            <a:endParaRPr lang="zh-CN" altLang="en-US" dirty="0">
              <a:latin typeface="宋体" charset="0"/>
            </a:endParaRPr>
          </a:p>
          <a:p>
            <a:r>
              <a:rPr lang="en-US" altLang="ZH-CN" dirty="0" err="1">
                <a:latin typeface="宋体" charset="0"/>
              </a:rPr>
              <a:t>pidData</a:t>
            </a:r>
            <a:r>
              <a:rPr lang="en-US" altLang="ZH-CN" dirty="0">
                <a:latin typeface="宋体" charset="0"/>
              </a:rPr>
              <a:t>-&gt;</a:t>
            </a:r>
            <a:r>
              <a:rPr lang="en-US" altLang="ZH-CN" dirty="0" err="1">
                <a:latin typeface="宋体" charset="0"/>
              </a:rPr>
              <a:t>zKp</a:t>
            </a:r>
            <a:r>
              <a:rPr lang="en-US" altLang="ZH-CN" dirty="0">
                <a:latin typeface="宋体" charset="0"/>
              </a:rPr>
              <a:t>*</a:t>
            </a:r>
            <a:r>
              <a:rPr lang="en-US" altLang="ZH-CN" dirty="0" err="1">
                <a:latin typeface="宋体" charset="0"/>
              </a:rPr>
              <a:t>pidData</a:t>
            </a:r>
            <a:r>
              <a:rPr lang="en-US" altLang="ZH-CN" dirty="0">
                <a:latin typeface="宋体" charset="0"/>
              </a:rPr>
              <a:t>-&gt;error+ </a:t>
            </a:r>
            <a:r>
              <a:rPr lang="en-US" altLang="ZH-CN" dirty="0" err="1">
                <a:latin typeface="宋体" charset="0"/>
              </a:rPr>
              <a:t>pidData</a:t>
            </a:r>
            <a:r>
              <a:rPr lang="en-US" altLang="ZH-CN" dirty="0">
                <a:latin typeface="宋体" charset="0"/>
              </a:rPr>
              <a:t>-&gt;</a:t>
            </a:r>
            <a:r>
              <a:rPr lang="en-US" altLang="zh-CN" dirty="0" err="1">
                <a:latin typeface="宋体" charset="0"/>
              </a:rPr>
              <a:t>iTerm+pidData</a:t>
            </a:r>
            <a:r>
              <a:rPr lang="en-US" altLang="zh-CN" dirty="0">
                <a:latin typeface="宋体" charset="0"/>
              </a:rPr>
              <a:t>- &gt;</a:t>
            </a:r>
            <a:r>
              <a:rPr lang="en-US" altLang="zh-CN" dirty="0" err="1">
                <a:latin typeface="宋体" charset="0"/>
              </a:rPr>
              <a:t>dTerm</a:t>
            </a:r>
            <a:r>
              <a:rPr lang="en-US" altLang="zh-CN" dirty="0">
                <a:latin typeface="宋体" charset="0"/>
              </a:rPr>
              <a:t>;</a:t>
            </a:r>
            <a:endParaRPr lang="zh-CN" altLang="en-US" dirty="0">
              <a:latin typeface="宋体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50" y="3924300"/>
            <a:ext cx="3623224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  <a:latin typeface="宋体"/>
              </a:rPr>
              <a:t>Noi</a:t>
            </a:r>
            <a:r>
              <a:rPr lang="en-US" altLang="ZH-CN" dirty="0">
                <a:solidFill>
                  <a:srgbClr val="FF0000"/>
                </a:solidFill>
                <a:latin typeface="宋体"/>
              </a:rPr>
              <a:t>se</a:t>
            </a:r>
            <a:r>
              <a:rPr lang="zh-CN" altLang="EN-US" dirty="0">
                <a:solidFill>
                  <a:srgbClr val="FF0000"/>
                </a:solidFill>
                <a:latin typeface="宋体"/>
              </a:rPr>
              <a:t> Fi</a:t>
            </a:r>
            <a:r>
              <a:rPr lang="en-US" altLang="ZH-CN">
                <a:solidFill>
                  <a:srgbClr val="FF0000"/>
                </a:solidFill>
                <a:latin typeface="宋体"/>
              </a:rPr>
              <a:t>lter&amp;Calibration</a:t>
            </a:r>
            <a:endParaRPr lang="zh-CN" altLang="ZH-CN" dirty="0">
              <a:solidFill>
                <a:srgbClr val="FF0000"/>
              </a:solidFill>
              <a:latin typeface="宋体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9289" y="4404787"/>
            <a:ext cx="2743200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zh-CN" altLang="EN-US" dirty="0">
                <a:latin typeface="宋体"/>
              </a:rPr>
              <a:t>1.</a:t>
            </a:r>
            <a:r>
              <a:rPr lang="zh-CN" altLang="en-US" dirty="0">
                <a:latin typeface="宋体"/>
              </a:rPr>
              <a:t>K</a:t>
            </a:r>
            <a:r>
              <a:rPr lang="en-US" altLang="EN-US" dirty="0">
                <a:latin typeface="宋体"/>
              </a:rPr>
              <a:t>alman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EN-US" dirty="0">
                <a:latin typeface="宋体"/>
              </a:rPr>
              <a:t>filter</a:t>
            </a:r>
            <a:endParaRPr lang="zh-CN" altLang="EN-US" dirty="0">
              <a:latin typeface="宋体"/>
            </a:endParaRPr>
          </a:p>
          <a:p>
            <a:r>
              <a:rPr lang="zh-CN" altLang="EN-US" dirty="0">
                <a:latin typeface="宋体"/>
              </a:rPr>
              <a:t>2.MA</a:t>
            </a:r>
            <a:r>
              <a:rPr lang="en-US" altLang="zh-CN" dirty="0">
                <a:latin typeface="宋体"/>
              </a:rPr>
              <a:t>RG (mag/gyro)</a:t>
            </a:r>
            <a:endParaRPr lang="zh-CN" altLang="en-US" dirty="0">
              <a:latin typeface="宋体"/>
            </a:endParaRPr>
          </a:p>
          <a:p>
            <a:r>
              <a:rPr lang="zh-CN" altLang="EN-US" dirty="0">
                <a:latin typeface="宋体"/>
              </a:rPr>
              <a:t>3</a:t>
            </a:r>
            <a:r>
              <a:rPr lang="en-US" altLang="zh-CN" dirty="0">
                <a:latin typeface="宋体"/>
              </a:rPr>
              <a:t>.Simple</a:t>
            </a:r>
            <a:r>
              <a:rPr lang="zh-CN" altLang="en-US" dirty="0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round</a:t>
            </a:r>
            <a:r>
              <a:rPr lang="en-US" altLang="zh-CN">
                <a:latin typeface="宋体"/>
              </a:rPr>
              <a:t> </a:t>
            </a:r>
            <a:r>
              <a:rPr lang="en-US" altLang="zh-CN" dirty="0">
                <a:latin typeface="宋体"/>
              </a:rPr>
              <a:t>process</a:t>
            </a:r>
            <a:endParaRPr lang="zh-CN" altLang="EN-US" dirty="0">
              <a:latin typeface="宋体"/>
            </a:endParaRPr>
          </a:p>
        </p:txBody>
      </p:sp>
      <p:sp>
        <p:nvSpPr>
          <p:cNvPr id="12" name="文本框 12"/>
          <p:cNvSpPr txBox="1"/>
          <p:nvPr/>
        </p:nvSpPr>
        <p:spPr>
          <a:xfrm>
            <a:off x="3148263" y="4720888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altLang="zh-CN"/>
              <a:t> &lt; 0.6 ◦ </a:t>
            </a:r>
            <a:r>
              <a:rPr lang="en-US" altLang="zh-CN" dirty="0"/>
              <a:t>RMS </a:t>
            </a:r>
            <a:r>
              <a:rPr lang="en-US" altLang="zh-CN"/>
              <a:t>error</a:t>
            </a:r>
            <a:r>
              <a:rPr lang="en-US" altLang="zh-CN" dirty="0"/>
              <a:t>;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3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PID tuning Demo</a:t>
            </a:r>
            <a:endParaRPr lang="zh-CN" alt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066800"/>
            <a:ext cx="7696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9920" y="1133837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3"/>
          <p:cNvSpPr txBox="1"/>
          <p:nvPr/>
        </p:nvSpPr>
        <p:spPr>
          <a:xfrm>
            <a:off x="2980525" y="1724140"/>
            <a:ext cx="2743200" cy="92333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altLang="zh-CN" dirty="0">
                <a:latin typeface="宋体" charset="0"/>
                <a:hlinkClick r:id="rId5"/>
              </a:rPr>
              <a:t>https://www.youtube.com/watch?v=M6bZd2e6u7M</a:t>
            </a:r>
            <a:endParaRPr lang="zh-CN" altLang="en-US" dirty="0">
              <a:latin typeface="宋体" charset="0"/>
            </a:endParaRPr>
          </a:p>
          <a:p>
            <a:pPr algn="ctr"/>
            <a:endParaRPr lang="zh-CN" altLang="en-US"/>
          </a:p>
        </p:txBody>
      </p:sp>
      <p:sp>
        <p:nvSpPr>
          <p:cNvPr id="3" name="文本框 14"/>
          <p:cNvSpPr txBox="1"/>
          <p:nvPr/>
        </p:nvSpPr>
        <p:spPr>
          <a:xfrm>
            <a:off x="3191237" y="2906747"/>
            <a:ext cx="2743200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endParaRPr lang="zh-CN" altLang="en-US" dirty="0">
              <a:latin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985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spc="5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Detection and Follow</a:t>
            </a:r>
            <a:endParaRPr 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200" y="1371600"/>
            <a:ext cx="556351" cy="6858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474471" y="3185960"/>
            <a:ext cx="13716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Detector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478329" y="4586442"/>
            <a:ext cx="13716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Follower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524000" y="1612900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524000" y="1828800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338625" y="3566960"/>
            <a:ext cx="0" cy="101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007871" y="3566960"/>
            <a:ext cx="0" cy="101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49232"/>
            <a:ext cx="2004151" cy="112733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6172200" y="2176567"/>
            <a:ext cx="11476" cy="871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3" y="4089270"/>
            <a:ext cx="1424233" cy="1066800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>
            <a:off x="2209800" y="4776942"/>
            <a:ext cx="3124201" cy="15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86000" y="12954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Get reference image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2286000" y="18288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Send GPS information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6199108" y="238829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Reference image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6381046" y="3919993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Object location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4979171" y="3832957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Lost object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761218" y="4453393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Movement Command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284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Detector</a:t>
            </a:r>
            <a:endParaRPr 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pic>
        <p:nvPicPr>
          <p:cNvPr id="2" name="Picture 1" descr="Picture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1" y="990600"/>
            <a:ext cx="5715000" cy="28215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087056"/>
            <a:ext cx="2418770" cy="27453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191000"/>
            <a:ext cx="769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Surf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Algorithm: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Receive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according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Send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4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 IOT functions</a:t>
            </a:r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  <a:endParaRPr lang="zh-CN" alt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3" name="文本框 4"/>
          <p:cNvSpPr txBox="1"/>
          <p:nvPr/>
        </p:nvSpPr>
        <p:spPr>
          <a:xfrm>
            <a:off x="929537" y="1832774"/>
            <a:ext cx="7705494" cy="193899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r>
              <a:rPr lang="en-US" altLang="ZH-CN" sz="3200" dirty="0">
                <a:latin typeface="Arial" charset="0"/>
              </a:rPr>
              <a:t>G</a:t>
            </a:r>
            <a:r>
              <a:rPr lang="en-US" altLang="ZH-CN" sz="3200" dirty="0">
                <a:latin typeface="Arial"/>
              </a:rPr>
              <a:t>PS</a:t>
            </a:r>
            <a:r>
              <a:rPr lang="zh-CN" altLang="EN-US" sz="3200" dirty="0">
                <a:latin typeface="宋体"/>
              </a:rPr>
              <a:t> </a:t>
            </a:r>
            <a:r>
              <a:rPr lang="en-US" altLang="ZH-CN" sz="3200" dirty="0">
                <a:latin typeface="Arial"/>
              </a:rPr>
              <a:t>navigation</a:t>
            </a:r>
            <a:r>
              <a:rPr lang="zh-CN" altLang="EN-US" sz="3200" dirty="0">
                <a:latin typeface="宋体"/>
              </a:rPr>
              <a:t> </a:t>
            </a:r>
            <a:r>
              <a:rPr lang="en-US" altLang="ZH-CN" sz="3200" dirty="0">
                <a:latin typeface="Arial"/>
              </a:rPr>
              <a:t>and </a:t>
            </a:r>
            <a:r>
              <a:rPr lang="en-US" altLang="ZH-CN" sz="3200" dirty="0">
                <a:latin typeface="Arial" charset="0"/>
              </a:rPr>
              <a:t>obje</a:t>
            </a:r>
            <a:r>
              <a:rPr lang="en-US" altLang="ZH-CN" sz="3200" dirty="0">
                <a:latin typeface="Arial"/>
              </a:rPr>
              <a:t>ct</a:t>
            </a:r>
            <a:r>
              <a:rPr lang="zh-CN" altLang="EN-US" sz="3200" dirty="0">
                <a:latin typeface="宋体"/>
              </a:rPr>
              <a:t> </a:t>
            </a:r>
            <a:r>
              <a:rPr lang="en-US" altLang="ZH-CN" sz="3200" dirty="0">
                <a:latin typeface="Arial"/>
              </a:rPr>
              <a:t>tracking</a:t>
            </a:r>
            <a:r>
              <a:rPr lang="zh-CN" altLang="EN-US" sz="3200" dirty="0">
                <a:latin typeface="宋体"/>
              </a:rPr>
              <a:t> </a:t>
            </a:r>
            <a:r>
              <a:rPr lang="en-US" altLang="ZH-CN" sz="3200" dirty="0">
                <a:latin typeface="Arial"/>
              </a:rPr>
              <a:t>by</a:t>
            </a:r>
            <a:r>
              <a:rPr lang="zh-CN" altLang="EN-US" sz="3200" dirty="0">
                <a:latin typeface="宋体"/>
              </a:rPr>
              <a:t> </a:t>
            </a:r>
            <a:r>
              <a:rPr lang="en-US" altLang="ZH-CN" sz="3200" dirty="0">
                <a:latin typeface="Arial"/>
              </a:rPr>
              <a:t>image</a:t>
            </a:r>
            <a:r>
              <a:rPr lang="zh-CN" altLang="EN-US" sz="3200" dirty="0">
                <a:latin typeface="宋体"/>
              </a:rPr>
              <a:t> </a:t>
            </a:r>
            <a:r>
              <a:rPr lang="en-US" altLang="ZH-CN" sz="3200" dirty="0">
                <a:latin typeface="Arial"/>
              </a:rPr>
              <a:t>processing</a:t>
            </a:r>
            <a:endParaRPr lang="zh-CN" altLang="en-US" sz="3200" dirty="0">
              <a:latin typeface="Arial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zh-CN" altLang="EN-US" sz="2800">
                <a:latin typeface="Arial" charset="0"/>
              </a:rPr>
              <a:t>Ama</a:t>
            </a:r>
            <a:r>
              <a:rPr lang="en-US" altLang="ZH-CN" sz="2800" dirty="0">
                <a:latin typeface="Arial"/>
              </a:rPr>
              <a:t>zon</a:t>
            </a:r>
            <a:r>
              <a:rPr lang="zh-CN" altLang="EN-US" sz="2800" dirty="0">
                <a:latin typeface="宋体"/>
              </a:rPr>
              <a:t> </a:t>
            </a:r>
            <a:r>
              <a:rPr lang="en-US" altLang="ZH-CN" sz="2800" dirty="0">
                <a:latin typeface="Arial"/>
              </a:rPr>
              <a:t>delivery</a:t>
            </a:r>
            <a:endParaRPr lang="zh-CN" altLang="ZH-CN" sz="2800" dirty="0">
              <a:latin typeface="Arial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33333"/>
                </a:solidFill>
                <a:latin typeface="Arial" charset="0"/>
              </a:rPr>
              <a:t>Fugitive </a:t>
            </a:r>
            <a:r>
              <a:rPr lang="en-US" altLang="zh-CN" sz="2800">
                <a:solidFill>
                  <a:srgbClr val="333333"/>
                </a:solidFill>
                <a:latin typeface="Arial" charset="0"/>
              </a:rPr>
              <a:t>detecting </a:t>
            </a:r>
            <a:r>
              <a:rPr lang="en-US" altLang="zh-CN" sz="2800" dirty="0">
                <a:solidFill>
                  <a:srgbClr val="333333"/>
                </a:solidFill>
                <a:latin typeface="Arial" charset="0"/>
              </a:rPr>
              <a:t>and </a:t>
            </a:r>
            <a:r>
              <a:rPr lang="en-US" altLang="ZH-CN" sz="2800" dirty="0">
                <a:solidFill>
                  <a:srgbClr val="333333"/>
                </a:solidFill>
                <a:latin typeface="Arial" charset="0"/>
              </a:rPr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12371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kern="1800" spc="5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Tracker</a:t>
            </a:r>
            <a:endParaRPr 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0668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Camshift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Algorithm: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8" y="4191000"/>
            <a:ext cx="2041071" cy="1524000"/>
          </a:xfrm>
          <a:prstGeom prst="rect">
            <a:avLst/>
          </a:prstGeom>
        </p:spPr>
      </p:pic>
      <p:sp>
        <p:nvSpPr>
          <p:cNvPr id="3" name="TextBox 5"/>
          <p:cNvSpPr txBox="1"/>
          <p:nvPr/>
        </p:nvSpPr>
        <p:spPr>
          <a:xfrm>
            <a:off x="2667000" y="2120900"/>
            <a:ext cx="5886947" cy="2585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From initial location get the target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Do histogram </a:t>
            </a:r>
            <a:r>
              <a:rPr lang="en-US" dirty="0" err="1"/>
              <a:t>backproject</a:t>
            </a:r>
            <a:r>
              <a:rPr lang="en-US" dirty="0"/>
              <a:t> to generate the probability image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Weight and ratio the histogram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Iterate Mean shift to find the  centroid location </a:t>
            </a:r>
            <a:r>
              <a:rPr lang="en-US" dirty="0"/>
              <a:t>and </a:t>
            </a:r>
            <a:r>
              <a:rPr lang="en-US" dirty="0" err="1"/>
              <a:t>reccord</a:t>
            </a:r>
            <a:r>
              <a:rPr lang="en-US" dirty="0"/>
              <a:t> 0th moment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Update location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Update the window size </a:t>
            </a:r>
            <a:r>
              <a:rPr lang="en-US" dirty="0"/>
              <a:t>using 0th moment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1828800" cy="21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3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Detection Demo</a:t>
            </a:r>
            <a:endParaRPr lang="zh-CN" altLang="ZH-CN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066800"/>
            <a:ext cx="7696200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9920" y="1133837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" name="文本框 13"/>
          <p:cNvSpPr txBox="1"/>
          <p:nvPr/>
        </p:nvSpPr>
        <p:spPr>
          <a:xfrm>
            <a:off x="2073637" y="1827213"/>
            <a:ext cx="4986968" cy="64611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dirty="0">
                <a:latin typeface="宋体" charset="0"/>
                <a:hlinkClick r:id="rId5"/>
              </a:rPr>
              <a:t>https://www.youtube.com/watch?v=s-hM2iVRJzo</a:t>
            </a:r>
            <a:r>
              <a:rPr lang="en-US" altLang="ZH-CN" dirty="0">
                <a:latin typeface="宋体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63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kern="1800" spc="5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Accuracy detection algorithm</a:t>
            </a:r>
            <a:endParaRPr 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pic>
        <p:nvPicPr>
          <p:cNvPr id="2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697040"/>
            <a:ext cx="2743200" cy="2057400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4076700" cy="1702980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>
            <a:off x="355350" y="1307068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Deep learning algorithm: fast </a:t>
            </a:r>
            <a:r>
              <a:rPr lang="en-US" altLang="zh-CN" dirty="0" err="1" smtClean="0"/>
              <a:t>rcnn</a:t>
            </a:r>
            <a:endParaRPr lang="en-US" dirty="0"/>
          </a:p>
        </p:txBody>
      </p:sp>
      <p:sp>
        <p:nvSpPr>
          <p:cNvPr id="7" name="TextBox 8"/>
          <p:cNvSpPr txBox="1"/>
          <p:nvPr/>
        </p:nvSpPr>
        <p:spPr>
          <a:xfrm>
            <a:off x="4914900" y="3313708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HOG + SVM for human detection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1800" spc="5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Searching</a:t>
            </a:r>
            <a:endParaRPr 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38200" y="1371600"/>
            <a:ext cx="556351" cy="6858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474470" y="3185959"/>
            <a:ext cx="1589455" cy="10050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Detection and following model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586696" y="1716594"/>
            <a:ext cx="365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49232"/>
            <a:ext cx="2004151" cy="112733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27" idx="2"/>
          </p:cNvCxnSpPr>
          <p:nvPr/>
        </p:nvCxnSpPr>
        <p:spPr>
          <a:xfrm flipH="1">
            <a:off x="6172200" y="2176567"/>
            <a:ext cx="11476" cy="871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62200" y="118598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Keep sending pictures and GPS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>
          <a:xfrm>
            <a:off x="533400" y="3048000"/>
            <a:ext cx="1371600" cy="10431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Accuracy detection algorithm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207724" y="2166928"/>
            <a:ext cx="11476" cy="871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34632" y="2470287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Images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9" y="4953000"/>
            <a:ext cx="614249" cy="61424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>
            <a:off x="1196247" y="4170772"/>
            <a:ext cx="11476" cy="871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88214" y="4190989"/>
            <a:ext cx="123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Save reference image</a:t>
            </a:r>
            <a:endParaRPr lang="en-US" sz="1600" dirty="0"/>
          </a:p>
        </p:txBody>
      </p:sp>
      <p:cxnSp>
        <p:nvCxnSpPr>
          <p:cNvPr id="31" name="Straight Arrow Connector 30"/>
          <p:cNvCxnSpPr>
            <a:stCxn id="25" idx="3"/>
          </p:cNvCxnSpPr>
          <p:nvPr/>
        </p:nvCxnSpPr>
        <p:spPr>
          <a:xfrm flipV="1">
            <a:off x="1905000" y="2089930"/>
            <a:ext cx="3429000" cy="1479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595339" y="2118968"/>
            <a:ext cx="3738661" cy="31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35969" y="2310256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Send command to all near by drone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2909401" y="4135679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Send reference image</a:t>
            </a:r>
            <a:endParaRPr lang="en-US" sz="1600" dirty="0"/>
          </a:p>
        </p:txBody>
      </p:sp>
      <p:sp>
        <p:nvSpPr>
          <p:cNvPr id="5" name="TextBox 19"/>
          <p:cNvSpPr txBox="1"/>
          <p:nvPr/>
        </p:nvSpPr>
        <p:spPr>
          <a:xfrm>
            <a:off x="6214692" y="2335517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Detection nearby </a:t>
            </a:r>
            <a:r>
              <a:rPr lang="en-US" dirty="0"/>
              <a:t>using GPS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8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Problems and Future </a:t>
            </a:r>
            <a:r>
              <a:rPr lang="en-US" altLang="zh-CN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Work</a:t>
            </a:r>
            <a:endParaRPr 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>
            <a:off x="427193" y="4371741"/>
            <a:ext cx="792806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Integrate GPS </a:t>
            </a:r>
            <a:r>
              <a:rPr lang="en-US" altLang="zh-CN" dirty="0">
                <a:latin typeface="Calibri" charset="0"/>
              </a:rPr>
              <a:t>navigation</a:t>
            </a:r>
            <a:r>
              <a:rPr lang="en-US" altLang="zh-CN" dirty="0"/>
              <a:t>, detection and tracking functions to drone when it can fly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Finish the fly video in </a:t>
            </a:r>
            <a:r>
              <a:rPr lang="en-US" altLang="zh-CN" dirty="0"/>
              <a:t>around one </a:t>
            </a:r>
            <a:r>
              <a:rPr lang="en-US" altLang="ZH-CN" dirty="0"/>
              <a:t>week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7193" y="1808055"/>
            <a:ext cx="792806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Reading GPS data and sending commands via the only one UART can randomly cause Edison to reboot.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0045" y="1170878"/>
            <a:ext cx="79280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i="1" dirty="0"/>
              <a:t>Problems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0045" y="3707711"/>
            <a:ext cx="79280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i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9987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286000"/>
            <a:ext cx="838200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6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Thank you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6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System Architecture (Before)</a:t>
            </a: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860425"/>
            <a:ext cx="8978969" cy="50070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95103" y="3277821"/>
            <a:ext cx="2743200" cy="147732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zh-CN" altLang="EN-US" dirty="0">
              <a:latin typeface="宋体"/>
            </a:endParaRPr>
          </a:p>
          <a:p>
            <a:pPr algn="ctr"/>
            <a:endParaRPr lang="zh-CN" altLang="en-US" dirty="0">
              <a:latin typeface="宋体"/>
            </a:endParaRPr>
          </a:p>
          <a:p>
            <a:pPr algn="ctr"/>
            <a:endParaRPr lang="zh-CN" altLang="en-US" dirty="0">
              <a:latin typeface="宋体"/>
            </a:endParaRPr>
          </a:p>
          <a:p>
            <a:pPr algn="ctr"/>
            <a:endParaRPr lang="zh-CN" altLang="en-US" dirty="0">
              <a:latin typeface="宋体"/>
            </a:endParaRPr>
          </a:p>
          <a:p>
            <a:pPr algn="ctr"/>
            <a:endParaRPr lang="zh-CN" altLang="EN-US">
              <a:latin typeface="宋体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388303" y="1750297"/>
            <a:ext cx="942062" cy="131076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61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System Architecture (Before)</a:t>
            </a: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" y="860425"/>
            <a:ext cx="8978969" cy="500706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95103" y="3277821"/>
            <a:ext cx="2743200" cy="147732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zh-CN" altLang="EN-US" dirty="0">
              <a:latin typeface="宋体"/>
            </a:endParaRPr>
          </a:p>
          <a:p>
            <a:pPr algn="ctr"/>
            <a:endParaRPr lang="zh-CN" altLang="EN-US" dirty="0">
              <a:latin typeface="宋体"/>
            </a:endParaRPr>
          </a:p>
          <a:p>
            <a:pPr algn="ctr"/>
            <a:endParaRPr lang="zh-CN" altLang="en-US" dirty="0">
              <a:latin typeface="宋体"/>
            </a:endParaRPr>
          </a:p>
          <a:p>
            <a:pPr algn="ctr"/>
            <a:endParaRPr lang="zh-CN" altLang="en-US" dirty="0">
              <a:latin typeface="宋体"/>
            </a:endParaRPr>
          </a:p>
          <a:p>
            <a:pPr algn="ctr"/>
            <a:endParaRPr lang="zh-CN" altLang="en-US" dirty="0">
              <a:latin typeface="宋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850" y="1289050"/>
            <a:ext cx="1495188" cy="21495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15181" y="1800167"/>
            <a:ext cx="2032028" cy="7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System Architecture (Before)</a:t>
            </a: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41" y="1386473"/>
            <a:ext cx="8036609" cy="448092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95103" y="3277821"/>
            <a:ext cx="2743200" cy="147732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zh-CN" altLang="EN-US" dirty="0">
              <a:latin typeface="宋体"/>
            </a:endParaRPr>
          </a:p>
          <a:p>
            <a:pPr algn="ctr"/>
            <a:endParaRPr lang="zh-CN" altLang="EN-US" dirty="0">
              <a:latin typeface="宋体"/>
            </a:endParaRPr>
          </a:p>
          <a:p>
            <a:pPr algn="ctr"/>
            <a:endParaRPr lang="zh-CN" altLang="en-US" dirty="0">
              <a:latin typeface="宋体"/>
            </a:endParaRPr>
          </a:p>
          <a:p>
            <a:pPr algn="ctr"/>
            <a:endParaRPr lang="zh-CN" altLang="en-US" dirty="0">
              <a:latin typeface="宋体"/>
            </a:endParaRPr>
          </a:p>
          <a:p>
            <a:pPr algn="ctr"/>
            <a:endParaRPr lang="zh-CN" altLang="en-US" dirty="0">
              <a:latin typeface="宋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54" y="1554139"/>
            <a:ext cx="2162175" cy="20742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747452"/>
            <a:ext cx="1360363" cy="16970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200792" y="2142929"/>
            <a:ext cx="1386200" cy="10117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3735" y="2496272"/>
            <a:ext cx="677701" cy="4068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08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System Architecture (Now)</a:t>
            </a: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pic>
        <p:nvPicPr>
          <p:cNvPr id="6" name="Picture 5" descr="syste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" y="847725"/>
            <a:ext cx="8949152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8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Edison Software Flowchart</a:t>
            </a: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328366" y="1836666"/>
            <a:ext cx="2440056" cy="6207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Start</a:t>
            </a:r>
            <a:endParaRPr lang="en-US" dirty="0">
              <a:solidFill>
                <a:schemeClr val="bg1"/>
              </a:solidFill>
              <a:latin typeface="STHeit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10586" y="3117849"/>
            <a:ext cx="1868487" cy="9061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Thread 1: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Http get commands, send to </a:t>
            </a:r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BBB</a:t>
            </a:r>
            <a:endParaRPr lang="en-US" altLang="ZH-CN" sz="14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271713" y="3105426"/>
            <a:ext cx="2117725" cy="9061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Thread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2: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Http get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pid parameters</a:t>
            </a:r>
            <a:endParaRPr lang="en-US" altLang="ZH-CN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626124" y="2433902"/>
            <a:ext cx="7455" cy="3394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110698" y="2781772"/>
            <a:ext cx="2541931" cy="496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02938" y="2787983"/>
            <a:ext cx="7536" cy="335134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045311" y="2441626"/>
            <a:ext cx="4887" cy="61743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Rounded Rectangle 33"/>
          <p:cNvSpPr/>
          <p:nvPr/>
        </p:nvSpPr>
        <p:spPr>
          <a:xfrm>
            <a:off x="4602163" y="3105426"/>
            <a:ext cx="2116137" cy="9061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Thread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3: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Receive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messages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from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beaglebone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858000" y="3105426"/>
            <a:ext cx="2117725" cy="9061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Thread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4: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Http post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data to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server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4969649" y="2441626"/>
            <a:ext cx="4887" cy="617433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421807" y="2442820"/>
            <a:ext cx="4968" cy="3394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22110" y="2769348"/>
            <a:ext cx="2541931" cy="496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963103" y="2759223"/>
            <a:ext cx="7536" cy="35912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478824" y="2452537"/>
            <a:ext cx="4969" cy="2032554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Rounded Rectangle 17"/>
          <p:cNvSpPr/>
          <p:nvPr/>
        </p:nvSpPr>
        <p:spPr>
          <a:xfrm>
            <a:off x="3484908" y="4490387"/>
            <a:ext cx="2116966" cy="89403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Thread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5: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GPS Navigation</a:t>
            </a:r>
          </a:p>
        </p:txBody>
      </p:sp>
      <p:sp>
        <p:nvSpPr>
          <p:cNvPr id="2" name="Oval 1"/>
          <p:cNvSpPr/>
          <p:nvPr/>
        </p:nvSpPr>
        <p:spPr>
          <a:xfrm>
            <a:off x="246063" y="1190349"/>
            <a:ext cx="153559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1</a:t>
            </a:r>
          </a:p>
          <a:p>
            <a:pPr algn="ctr"/>
            <a:r>
              <a:rPr lang="en-US" dirty="0"/>
              <a:t>(C code)</a:t>
            </a:r>
          </a:p>
        </p:txBody>
      </p:sp>
    </p:spTree>
    <p:extLst>
      <p:ext uri="{BB962C8B-B14F-4D97-AF65-F5344CB8AC3E}">
        <p14:creationId xmlns:p14="http://schemas.microsoft.com/office/powerpoint/2010/main" val="230280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691152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Edison Software Flowchart</a:t>
            </a: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328366" y="1836666"/>
            <a:ext cx="2440056" cy="6207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Start</a:t>
            </a:r>
            <a:endParaRPr lang="en-US" dirty="0">
              <a:solidFill>
                <a:schemeClr val="bg1"/>
              </a:solidFill>
              <a:latin typeface="STHeit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46063" y="3838437"/>
            <a:ext cx="1868487" cy="9061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Thread 1: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Http get </a:t>
            </a:r>
            <a:r>
              <a:rPr lang="en-US" altLang="zh-CN" sz="1400" dirty="0">
                <a:solidFill>
                  <a:schemeClr val="bg1"/>
                </a:solidFill>
                <a:latin typeface="Calibri"/>
              </a:rPr>
              <a:t>image detection and GPS info</a:t>
            </a:r>
            <a:endParaRPr lang="en-US" altLang="ZH-CN" sz="14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465041" y="3838437"/>
            <a:ext cx="2117725" cy="9061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Thread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2:</a:t>
            </a:r>
          </a:p>
          <a:p>
            <a:pPr algn="ctr"/>
            <a:r>
              <a:rPr lang="en-US" altLang="zh-CN">
                <a:solidFill>
                  <a:schemeClr val="bg1"/>
                </a:solidFill>
                <a:latin typeface="Calibri"/>
              </a:rPr>
              <a:t>Http post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images to server</a:t>
            </a:r>
            <a:endParaRPr lang="en-US" altLang="ZH-CN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626124" y="2433902"/>
            <a:ext cx="7455" cy="3394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110698" y="2781772"/>
            <a:ext cx="2541931" cy="496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098052" y="2787983"/>
            <a:ext cx="4888" cy="100602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525961" y="2444062"/>
            <a:ext cx="19960" cy="1362867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Rounded Rectangle 33"/>
          <p:cNvSpPr/>
          <p:nvPr/>
        </p:nvSpPr>
        <p:spPr>
          <a:xfrm>
            <a:off x="6907070" y="3838437"/>
            <a:ext cx="2116137" cy="90618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Thread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3: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Send commands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to beaglebone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421807" y="2442820"/>
            <a:ext cx="4968" cy="3394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22110" y="2769348"/>
            <a:ext cx="2541931" cy="496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963103" y="2759223"/>
            <a:ext cx="7536" cy="1054858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Oval 1"/>
          <p:cNvSpPr/>
          <p:nvPr/>
        </p:nvSpPr>
        <p:spPr>
          <a:xfrm>
            <a:off x="246063" y="1190349"/>
            <a:ext cx="1535595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2</a:t>
            </a:r>
          </a:p>
          <a:p>
            <a:pPr algn="ctr"/>
            <a:r>
              <a:rPr lang="en-US" dirty="0"/>
              <a:t>(Python)</a:t>
            </a:r>
          </a:p>
        </p:txBody>
      </p:sp>
    </p:spTree>
    <p:extLst>
      <p:ext uri="{BB962C8B-B14F-4D97-AF65-F5344CB8AC3E}">
        <p14:creationId xmlns:p14="http://schemas.microsoft.com/office/powerpoint/2010/main" val="305411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" y="228600"/>
            <a:ext cx="81295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1800" spc="50" dirty="0" err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Beaglebone</a:t>
            </a:r>
            <a:r>
              <a:rPr lang="en-US" sz="2800" kern="1800" spc="5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Black ( Flight controller )</a:t>
            </a:r>
            <a:endParaRPr lang="en-US" sz="2800" kern="1800" spc="5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Picture 3" descr="UCLA_Dots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6324600"/>
            <a:ext cx="1880709" cy="382962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328366" y="1215471"/>
            <a:ext cx="2440056" cy="6207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Start</a:t>
            </a:r>
            <a:endParaRPr lang="en-US" dirty="0">
              <a:solidFill>
                <a:schemeClr val="bg1"/>
              </a:solidFill>
              <a:latin typeface="STHeiti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85254" y="2869027"/>
            <a:ext cx="1869247" cy="89376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Thread 1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Generate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16-bit PWM</a:t>
            </a:r>
            <a:endParaRPr lang="en-US" altLang="ZH-CN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272333" y="2869027"/>
            <a:ext cx="2116966" cy="89403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Thread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2: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Read gyro</a:t>
            </a:r>
            <a:endParaRPr lang="en-US" altLang="ZH-CN" dirty="0">
              <a:solidFill>
                <a:schemeClr val="bg1"/>
              </a:solidFill>
              <a:latin typeface="Calibri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3621156" y="1837555"/>
            <a:ext cx="4968" cy="6410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073426" y="2483598"/>
            <a:ext cx="2541931" cy="496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78090" y="2489810"/>
            <a:ext cx="7454" cy="330476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045227" y="1845279"/>
            <a:ext cx="4969" cy="9765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Rounded Rectangle 33"/>
          <p:cNvSpPr/>
          <p:nvPr/>
        </p:nvSpPr>
        <p:spPr>
          <a:xfrm>
            <a:off x="4601817" y="2869027"/>
            <a:ext cx="2116966" cy="89403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Thread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3: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Receive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messages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from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Edison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6858000" y="2869027"/>
            <a:ext cx="2116966" cy="89403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Thread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4: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PID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feedback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4969565" y="1845279"/>
            <a:ext cx="4969" cy="9765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421807" y="1846473"/>
            <a:ext cx="4968" cy="64107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422110" y="2483598"/>
            <a:ext cx="2541931" cy="496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7963103" y="2485898"/>
            <a:ext cx="7454" cy="280781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465160" y="1837453"/>
            <a:ext cx="17393" cy="234315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Rounded Rectangle 17"/>
          <p:cNvSpPr/>
          <p:nvPr/>
        </p:nvSpPr>
        <p:spPr>
          <a:xfrm>
            <a:off x="3415339" y="4185901"/>
            <a:ext cx="2116966" cy="89403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Thread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5: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Calibri"/>
              </a:rPr>
              <a:t>Read GPS and send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it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to </a:t>
            </a:r>
            <a:r>
              <a:rPr lang="en-US" altLang="zh-CN" dirty="0">
                <a:solidFill>
                  <a:schemeClr val="bg1"/>
                </a:solidFill>
                <a:latin typeface="Calibri"/>
              </a:rPr>
              <a:t>Edison</a:t>
            </a:r>
            <a:endParaRPr lang="en-US" altLang="ZH-CN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775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5356</TotalTime>
  <Words>126</Words>
  <Application>Microsoft Office PowerPoint</Application>
  <PresentationFormat>On-screen Show (4:3)</PresentationFormat>
  <Paragraphs>51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</dc:creator>
  <cp:lastModifiedBy>杨扬</cp:lastModifiedBy>
  <cp:revision>223</cp:revision>
  <dcterms:created xsi:type="dcterms:W3CDTF">2012-06-01T20:47:03Z</dcterms:created>
  <dcterms:modified xsi:type="dcterms:W3CDTF">2015-12-07T18:11:34Z</dcterms:modified>
</cp:coreProperties>
</file>